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18"/>
  </p:notesMasterIdLst>
  <p:handoutMasterIdLst>
    <p:handoutMasterId r:id="rId19"/>
  </p:handoutMasterIdLst>
  <p:sldIdLst>
    <p:sldId id="265" r:id="rId12"/>
    <p:sldId id="266" r:id="rId13"/>
    <p:sldId id="267" r:id="rId14"/>
    <p:sldId id="261" r:id="rId15"/>
    <p:sldId id="26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FDFEA-95C5-48CE-8D6C-B307CB1C994C}" v="3" dt="2021-04-07T14:56:07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844" autoAdjust="0"/>
  </p:normalViewPr>
  <p:slideViewPr>
    <p:cSldViewPr snapToGrid="0">
      <p:cViewPr varScale="1">
        <p:scale>
          <a:sx n="105" d="100"/>
          <a:sy n="105" d="100"/>
        </p:scale>
        <p:origin x="72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7T17:04:51.678" idx="2">
    <p:pos x="10" y="10"/>
    <p:text>Behöver benämnas på ett annat sätt, då IOFN ännu inte tagit ställning till om förslaget ska utredas vidare.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2021-04-12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2021-04-12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2021-04-12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CA8D5-E349-469E-9C05-22DC45028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Göteborgsförslag </a:t>
            </a:r>
            <a:r>
              <a:rPr lang="sv-SE" b="0" dirty="0"/>
              <a:t>5286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E932FC-09B6-496E-8D54-37EB4492A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696" y="3724565"/>
            <a:ext cx="8728608" cy="251417"/>
          </a:xfrm>
        </p:spPr>
        <p:txBody>
          <a:bodyPr/>
          <a:lstStyle/>
          <a:p>
            <a:r>
              <a:rPr lang="sv-SE" dirty="0"/>
              <a:t>Ge slöjd och green </a:t>
            </a:r>
            <a:r>
              <a:rPr lang="sv-SE" dirty="0" err="1"/>
              <a:t>woodwork</a:t>
            </a:r>
            <a:r>
              <a:rPr lang="sv-SE" dirty="0"/>
              <a:t> en permanent plats på Kviberg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820AE3-3F85-4C58-8642-397F52F5D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143174"/>
            <a:ext cx="8728608" cy="251417"/>
          </a:xfrm>
        </p:spPr>
        <p:txBody>
          <a:bodyPr/>
          <a:lstStyle/>
          <a:p>
            <a:r>
              <a:rPr lang="sv-SE" dirty="0"/>
              <a:t>Ulrika Eldkrona</a:t>
            </a:r>
          </a:p>
        </p:txBody>
      </p:sp>
    </p:spTree>
    <p:extLst>
      <p:ext uri="{BB962C8B-B14F-4D97-AF65-F5344CB8AC3E}">
        <p14:creationId xmlns:p14="http://schemas.microsoft.com/office/powerpoint/2010/main" val="96905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C101A5-C253-4F17-BD76-51476866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855750"/>
            <a:ext cx="9170279" cy="736959"/>
          </a:xfrm>
        </p:spPr>
        <p:txBody>
          <a:bodyPr/>
          <a:lstStyle/>
          <a:p>
            <a:r>
              <a:rPr lang="sv-SE" dirty="0"/>
              <a:t>Sammanfattning av inkommit förslag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5461E7-EE02-4591-96CF-86AB4F8670A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Gill Sans Nova" panose="020B0602020104020203" pitchFamily="34" charset="0"/>
              </a:rPr>
              <a:t>Slöjd och green </a:t>
            </a:r>
            <a:r>
              <a:rPr lang="sv-SE" dirty="0" err="1">
                <a:latin typeface="Gill Sans Nova" panose="020B0602020104020203" pitchFamily="34" charset="0"/>
              </a:rPr>
              <a:t>woodwork</a:t>
            </a:r>
            <a:r>
              <a:rPr lang="sv-SE" dirty="0">
                <a:latin typeface="Gill Sans Nova" panose="020B0602020104020203" pitchFamily="34" charset="0"/>
              </a:rPr>
              <a:t> har funnits i Kviberg i 25 år. </a:t>
            </a:r>
          </a:p>
          <a:p>
            <a:r>
              <a:rPr lang="sv-SE" dirty="0">
                <a:latin typeface="Gill Sans Nova" panose="020B0602020104020203" pitchFamily="34" charset="0"/>
              </a:rPr>
              <a:t>”Green </a:t>
            </a:r>
            <a:r>
              <a:rPr lang="sv-SE" dirty="0" err="1">
                <a:latin typeface="Gill Sans Nova" panose="020B0602020104020203" pitchFamily="34" charset="0"/>
              </a:rPr>
              <a:t>woodwork</a:t>
            </a:r>
            <a:r>
              <a:rPr lang="sv-SE" dirty="0">
                <a:latin typeface="Gill Sans Nova" panose="020B0602020104020203" pitchFamily="34" charset="0"/>
              </a:rPr>
              <a:t>” är en metod där </a:t>
            </a:r>
            <a:r>
              <a:rPr lang="sv-SE" dirty="0" err="1">
                <a:latin typeface="Gill Sans Nova" panose="020B0602020104020203" pitchFamily="34" charset="0"/>
              </a:rPr>
              <a:t>nyfällda</a:t>
            </a:r>
            <a:r>
              <a:rPr lang="sv-SE" dirty="0">
                <a:latin typeface="Gill Sans Nova" panose="020B0602020104020203" pitchFamily="34" charset="0"/>
              </a:rPr>
              <a:t> stammar klyvs och bearbetas till allt från slevar, skålar och stolar. Det färska träet är lätt att forma. Enkla verktyg och redskap används, inga maskiner behövs.</a:t>
            </a:r>
          </a:p>
          <a:p>
            <a:r>
              <a:rPr lang="sv-SE" dirty="0">
                <a:latin typeface="Gill Sans Nova" panose="020B0602020104020203" pitchFamily="34" charset="0"/>
              </a:rPr>
              <a:t>Hantverket görs med fördel utomhus, men i anslutning till en byggnad då verksamheten erbjuder workshops för olika slöjdintresserade målgrupper som barn &amp; unga, seniorer m.fl.</a:t>
            </a:r>
          </a:p>
          <a:p>
            <a:r>
              <a:rPr lang="sv-SE" dirty="0">
                <a:latin typeface="Gill Sans Nova" panose="020B0602020104020203" pitchFamily="34" charset="0"/>
              </a:rPr>
              <a:t>I området runt Krutbacken finns flera byggnader som förvaltningen planerar att riva för att ge plats för detaljplanen för området.</a:t>
            </a:r>
          </a:p>
          <a:p>
            <a:r>
              <a:rPr lang="sv-SE" dirty="0">
                <a:latin typeface="Gill Sans Nova" panose="020B0602020104020203" pitchFamily="34" charset="0"/>
              </a:rPr>
              <a:t>Förslagsställaren menar att Krutbacken kan bli en unik slöjdpark som ligger väl i linje med stadens visioner och styrdokument kring såväl miljö, hållbarhet, närproducerat, aktiviteter för barn och unga, seniorer och mötesplatser.</a:t>
            </a:r>
          </a:p>
        </p:txBody>
      </p:sp>
    </p:spTree>
    <p:extLst>
      <p:ext uri="{BB962C8B-B14F-4D97-AF65-F5344CB8AC3E}">
        <p14:creationId xmlns:p14="http://schemas.microsoft.com/office/powerpoint/2010/main" val="40046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DEB3A-04F8-40D2-850A-6B7B849E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906369"/>
            <a:ext cx="9170279" cy="736959"/>
          </a:xfrm>
        </p:spPr>
        <p:txBody>
          <a:bodyPr/>
          <a:lstStyle/>
          <a:p>
            <a:r>
              <a:rPr lang="sv-SE" dirty="0"/>
              <a:t>Handläggning av ärendet och karta</a:t>
            </a:r>
          </a:p>
        </p:txBody>
      </p:sp>
      <p:pic>
        <p:nvPicPr>
          <p:cNvPr id="5" name="Platshållare för innehåll 4" descr="En bild som visar karta&#10;&#10;Automatiskt genererad beskrivning">
            <a:extLst>
              <a:ext uri="{FF2B5EF4-FFF2-40B4-BE49-F238E27FC236}">
                <a16:creationId xmlns:a16="http://schemas.microsoft.com/office/drawing/2014/main" id="{F22AEA00-9674-4C7B-81BC-47316707FC5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57" y="1931427"/>
            <a:ext cx="2951198" cy="4175125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531EB40-B128-442A-81A5-54FE2190B994}"/>
              </a:ext>
            </a:extLst>
          </p:cNvPr>
          <p:cNvSpPr txBox="1"/>
          <p:nvPr/>
        </p:nvSpPr>
        <p:spPr>
          <a:xfrm>
            <a:off x="513567" y="1747729"/>
            <a:ext cx="66888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000" dirty="0">
                <a:latin typeface="Gill Sans Nova" panose="020B0602020104020203" pitchFamily="34" charset="0"/>
              </a:rPr>
              <a:t>Handläggningen av ärendet kommer att ske i samverkan med Fastighetskontoret och vår Fastighetsavdelning.</a:t>
            </a:r>
            <a:br>
              <a:rPr lang="sv-SE" sz="2000" dirty="0">
                <a:latin typeface="Gill Sans Nova" panose="020B0602020104020203" pitchFamily="34" charset="0"/>
              </a:rPr>
            </a:br>
            <a:endParaRPr lang="sv-SE" sz="2000" dirty="0">
              <a:latin typeface="Gill Sans Nova" panose="020B06020201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000" dirty="0">
                <a:latin typeface="Gill Sans Nova" panose="020B0602020104020203" pitchFamily="34" charset="0"/>
              </a:rPr>
              <a:t>Byggnad 120 Krutbacken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sv-SE" sz="2000" dirty="0">
              <a:latin typeface="Gill Sans Nova" panose="020B06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ill Sans Nova" panose="020B0602020104020203" pitchFamily="34" charset="0"/>
              </a:rPr>
              <a:t>Förslagsställaren har lång historik av att vara på området.</a:t>
            </a:r>
          </a:p>
          <a:p>
            <a:endParaRPr lang="sv-SE" sz="2000" dirty="0">
              <a:latin typeface="Gill Sans Nova" panose="020B06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ill Sans Nova" panose="020B0602020104020203" pitchFamily="34" charset="0"/>
              </a:rPr>
              <a:t>FK har försökt att erbjuda annan lokal, men förslagsställaren vill inte vara någon annanstans än Kviberg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Gill Sans Nova" panose="020B06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ill Sans Nova" panose="020B0602020104020203" pitchFamily="34" charset="0"/>
              </a:rPr>
              <a:t>Kontakt har tagits med Higab för att se om det finns ngn annan möjlig lokal för Anders att hyra i området.</a:t>
            </a:r>
          </a:p>
          <a:p>
            <a:endParaRPr lang="sv-SE" sz="2000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1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001354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dirty="0"/>
              <a:t>Fakta byggnaden som förslagsställaren hyr idag: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7C5D2AE-67CE-4F0F-B005-7C826B35AAE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524000"/>
            <a:ext cx="10080000" cy="4813299"/>
          </a:xfrm>
        </p:spPr>
        <p:txBody>
          <a:bodyPr>
            <a:normAutofit/>
          </a:bodyPr>
          <a:lstStyle/>
          <a:p>
            <a:r>
              <a:rPr lang="sv-SE" dirty="0">
                <a:latin typeface="Gill Sans Nova" panose="020B0602020104020203" pitchFamily="34" charset="0"/>
              </a:rPr>
              <a:t>FK planerar att riva byggnaderna i krutbacken för att göra plats för IOFF nya detaljplan.</a:t>
            </a:r>
          </a:p>
          <a:p>
            <a:r>
              <a:rPr lang="sv-SE" dirty="0">
                <a:latin typeface="Gill Sans Nova" panose="020B0602020104020203" pitchFamily="34" charset="0"/>
              </a:rPr>
              <a:t>FK har kortsiktig förvaltning och förslagsställaren/hyresgästen har idag ett rivningskontrakt.</a:t>
            </a:r>
          </a:p>
          <a:p>
            <a:r>
              <a:rPr lang="sv-SE" dirty="0">
                <a:latin typeface="Gill Sans Nova" panose="020B0602020104020203" pitchFamily="34" charset="0"/>
              </a:rPr>
              <a:t>IOFF tidigare bedömning är att det finns stora renoveringsbehov, och det finns ingen plan i dagsläget att ta över byggnaden</a:t>
            </a:r>
          </a:p>
          <a:p>
            <a:r>
              <a:rPr lang="sv-SE" dirty="0">
                <a:latin typeface="Gill Sans Nova" panose="020B0602020104020203" pitchFamily="34" charset="0"/>
              </a:rPr>
              <a:t>FK avvaktar att riva krutbacken eftersom det finns en intressent som har rivningskontrakt på bygganden.</a:t>
            </a:r>
          </a:p>
          <a:p>
            <a:r>
              <a:rPr lang="sv-SE" dirty="0">
                <a:latin typeface="Gill Sans Nova" panose="020B0602020104020203" pitchFamily="34" charset="0"/>
              </a:rPr>
              <a:t>Om IOFF beslutar sig för att riva byggnaden, då återställs marken av FK och efter det går marken över till oss på IOFF.</a:t>
            </a:r>
          </a:p>
          <a:p>
            <a:r>
              <a:rPr lang="sv-SE" dirty="0">
                <a:latin typeface="Gill Sans Nova" panose="020B0602020104020203" pitchFamily="34" charset="0"/>
              </a:rPr>
              <a:t>Förslagsställaren betalar 54 624 kr/år för 104 kvm, och önskar att få utöka och hyra hela byggnaden, samt kringliggande byggnader.</a:t>
            </a:r>
          </a:p>
          <a:p>
            <a:r>
              <a:rPr lang="sv-SE" dirty="0">
                <a:latin typeface="Gill Sans Nova" panose="020B0602020104020203" pitchFamily="34" charset="0"/>
              </a:rPr>
              <a:t>Finns ingen information i förslaget om vilken betalningskapacitet eller finansiering från förslagsställaren.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AC1AA8-6CA3-4DE7-A94D-BC8D168B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487574" cy="736959"/>
          </a:xfrm>
        </p:spPr>
        <p:txBody>
          <a:bodyPr>
            <a:normAutofit fontScale="90000"/>
          </a:bodyPr>
          <a:lstStyle/>
          <a:p>
            <a:r>
              <a:rPr lang="sv-SE" dirty="0"/>
              <a:t>Besiktning utförd 2018 av vår fastighetsavdelning</a:t>
            </a:r>
          </a:p>
        </p:txBody>
      </p:sp>
      <p:pic>
        <p:nvPicPr>
          <p:cNvPr id="7" name="Bildobjekt 6" descr="En bild som visar utomhus, träd, gräs, byggnad&#10;&#10;Automatiskt genererad beskrivning">
            <a:extLst>
              <a:ext uri="{FF2B5EF4-FFF2-40B4-BE49-F238E27FC236}">
                <a16:creationId xmlns:a16="http://schemas.microsoft.com/office/drawing/2014/main" id="{0233850C-BC75-406D-9E3B-274B1A3D1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60" y="1553228"/>
            <a:ext cx="3597912" cy="235489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062D1F1-661C-4430-835B-CECE895C6232}"/>
              </a:ext>
            </a:extLst>
          </p:cNvPr>
          <p:cNvSpPr txBox="1"/>
          <p:nvPr/>
        </p:nvSpPr>
        <p:spPr>
          <a:xfrm>
            <a:off x="297528" y="1225689"/>
            <a:ext cx="46274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Gill Sans Nova" panose="020B0602020104020203" pitchFamily="34" charset="0"/>
              </a:rPr>
              <a:t>Besiktning av byggnader utvändigt</a:t>
            </a:r>
            <a:r>
              <a:rPr lang="sv-SE" sz="1600" dirty="0">
                <a:latin typeface="Gill Sans Nova" panose="020B0602020104020203" pitchFamily="34" charset="0"/>
              </a:rPr>
              <a:t>: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Tak täckt av mossa troligtvis inte bytt enligt intervall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Avvattning system, dåligt skick stuprör och hängrännor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Sprickor i grunden, lastkajen och fasad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Gamla fönster och dörrar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 </a:t>
            </a:r>
          </a:p>
          <a:p>
            <a:r>
              <a:rPr lang="sv-SE" sz="1600" b="1" dirty="0">
                <a:latin typeface="Gill Sans Nova" panose="020B0602020104020203" pitchFamily="34" charset="0"/>
              </a:rPr>
              <a:t>Invändigt</a:t>
            </a:r>
            <a:r>
              <a:rPr lang="sv-SE" sz="1600" dirty="0">
                <a:latin typeface="Gill Sans Nova" panose="020B0602020104020203" pitchFamily="34" charset="0"/>
              </a:rPr>
              <a:t>: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Gamla Elinstallationer 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Gamla värmerör och radiatorer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Slitna golv 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 </a:t>
            </a:r>
          </a:p>
          <a:p>
            <a:r>
              <a:rPr lang="sv-SE" sz="1600" b="1" dirty="0">
                <a:latin typeface="Gill Sans Nova" panose="020B0602020104020203" pitchFamily="34" charset="0"/>
              </a:rPr>
              <a:t>Åtgärder som måste göras direkt:</a:t>
            </a:r>
            <a:endParaRPr lang="sv-SE" sz="1600" dirty="0">
              <a:latin typeface="Gill Sans Nova" panose="020B0602020104020203" pitchFamily="34" charset="0"/>
            </a:endParaRPr>
          </a:p>
          <a:p>
            <a:r>
              <a:rPr lang="sv-SE" sz="1600" dirty="0">
                <a:latin typeface="Gill Sans Nova" panose="020B0602020104020203" pitchFamily="34" charset="0"/>
              </a:rPr>
              <a:t>Byte av taket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Byte av avvattnings system alla hängrännor och stuprör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Byte av elinstallationer i hela huset 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Målning invändigt</a:t>
            </a:r>
          </a:p>
          <a:p>
            <a:r>
              <a:rPr lang="sv-SE" sz="1600" dirty="0">
                <a:latin typeface="Gill Sans Nova" panose="020B0602020104020203" pitchFamily="34" charset="0"/>
              </a:rPr>
              <a:t>Byte av mattor </a:t>
            </a:r>
          </a:p>
        </p:txBody>
      </p:sp>
      <p:pic>
        <p:nvPicPr>
          <p:cNvPr id="11" name="Platshållare för bild 4">
            <a:extLst>
              <a:ext uri="{FF2B5EF4-FFF2-40B4-BE49-F238E27FC236}">
                <a16:creationId xmlns:a16="http://schemas.microsoft.com/office/drawing/2014/main" id="{6CA63BF4-58F3-4A3A-9592-3AF3A42E9418}"/>
              </a:ext>
            </a:extLst>
          </p:cNvPr>
          <p:cNvPicPr>
            <a:picLocks noGrp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12535"/>
          <a:stretch>
            <a:fillRect/>
          </a:stretch>
        </p:blipFill>
        <p:spPr bwMode="auto">
          <a:xfrm>
            <a:off x="5937336" y="1549791"/>
            <a:ext cx="2359223" cy="23583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E0FA1A4F-9C6D-42D9-A4FA-E1AD71DBF6E4}"/>
              </a:ext>
            </a:extLst>
          </p:cNvPr>
          <p:cNvSpPr txBox="1"/>
          <p:nvPr/>
        </p:nvSpPr>
        <p:spPr>
          <a:xfrm>
            <a:off x="5814318" y="4197820"/>
            <a:ext cx="4964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Gill Sans Nova" panose="020B0602020104020203" pitchFamily="34" charset="0"/>
              </a:rPr>
              <a:t>Att beakta: </a:t>
            </a:r>
            <a:r>
              <a:rPr lang="sv-SE" dirty="0">
                <a:latin typeface="Gill Sans Nova" panose="020B0602020104020203" pitchFamily="34" charset="0"/>
              </a:rPr>
              <a:t>Om vi tar över bygganden Från FK så är det IOFN som får stå för renoveringskostnaden</a:t>
            </a:r>
            <a:r>
              <a:rPr lang="sv-SE" b="1" dirty="0">
                <a:latin typeface="Gill Sans Nova" panose="020B0602020104020203" pitchFamily="34" charset="0"/>
              </a:rPr>
              <a:t>. </a:t>
            </a:r>
            <a:r>
              <a:rPr lang="sv-SE" dirty="0">
                <a:latin typeface="Gill Sans Nova" panose="020B0602020104020203" pitchFamily="34" charset="0"/>
              </a:rPr>
              <a:t>Uppskattad renoveringskostnad ca 3 miljoner kronor med kommentaren att</a:t>
            </a:r>
          </a:p>
          <a:p>
            <a:r>
              <a:rPr lang="sv-SE" dirty="0">
                <a:latin typeface="Gill Sans Nova" panose="020B0602020104020203" pitchFamily="34" charset="0"/>
              </a:rPr>
              <a:t>inga prover har tagits när det gäller radon, mögel och fukt och att den kostnaden tillkommer.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7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karta&#10;&#10;Automatiskt genererad beskrivning">
            <a:extLst>
              <a:ext uri="{FF2B5EF4-FFF2-40B4-BE49-F238E27FC236}">
                <a16:creationId xmlns:a16="http://schemas.microsoft.com/office/drawing/2014/main" id="{A1F4A30C-2087-49AC-BE65-30B921B2B11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33843"/>
            <a:ext cx="7978067" cy="5419344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5BFF48-4060-4CC3-865D-16C9155F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17131"/>
            <a:ext cx="9170279" cy="736959"/>
          </a:xfrm>
        </p:spPr>
        <p:txBody>
          <a:bodyPr/>
          <a:lstStyle/>
          <a:p>
            <a:r>
              <a:rPr lang="sv-SE" dirty="0"/>
              <a:t>Detaljplan Kviberg</a:t>
            </a:r>
          </a:p>
        </p:txBody>
      </p:sp>
    </p:spTree>
    <p:extLst>
      <p:ext uri="{BB962C8B-B14F-4D97-AF65-F5344CB8AC3E}">
        <p14:creationId xmlns:p14="http://schemas.microsoft.com/office/powerpoint/2010/main" val="867054188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DF7A71E0-FD75-4E93-9FE5-49515A73B2C4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2DB27C0-CC56-4DF8-8B92-00A4A32D4541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EBB5256-E824-441F-B6C6-D86E2022684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0538715-E6AB-4B26-A049-8D0C386E1966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B382EC7C-3011-4F7C-A143-C99D29EF5C4C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0D6CB6CB-18DF-4562-B425-BD266479A265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E48A5FB-0BDC-4EF3-A19F-736EEEEE1A99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6AE9A466-FF53-450D-832D-1F5F3EF7F2BA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C95C8209A41E4DAAD823DCE5F36B55" ma:contentTypeVersion="7" ma:contentTypeDescription="Skapa ett nytt dokument." ma:contentTypeScope="" ma:versionID="5f4111857e3d9494f9e44c121ea64209">
  <xsd:schema xmlns:xsd="http://www.w3.org/2001/XMLSchema" xmlns:xs="http://www.w3.org/2001/XMLSchema" xmlns:p="http://schemas.microsoft.com/office/2006/metadata/properties" xmlns:ns2="35c28fb8-0995-4c65-9e5a-fc55dc56594b" targetNamespace="http://schemas.microsoft.com/office/2006/metadata/properties" ma:root="true" ma:fieldsID="23b5afc3729e03c7cb56c096ba16885f" ns2:_="">
    <xsd:import namespace="35c28fb8-0995-4c65-9e5a-fc55dc5659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8fb8-0995-4c65-9e5a-fc55dc565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0A599B-7174-4717-9BB3-7BFAF2BC6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8fb8-0995-4c65-9e5a-fc55dc5659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3DE09-19C8-4B52-9B62-B125C3A257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C5D2CA-A587-4660-A15E-FE4677893E1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5c28fb8-0995-4c65-9e5a-fc55dc5659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498</Words>
  <Application>Microsoft Office PowerPoint</Application>
  <PresentationFormat>Bredbild</PresentationFormat>
  <Paragraphs>49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6</vt:i4>
      </vt:variant>
    </vt:vector>
  </HeadingPairs>
  <TitlesOfParts>
    <vt:vector size="19" baseType="lpstr">
      <vt:lpstr>Arial</vt:lpstr>
      <vt:lpstr>Arial Black</vt:lpstr>
      <vt:lpstr>Calibri</vt:lpstr>
      <vt:lpstr>Gill Sans Nova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Göteborgsförslag 5286 </vt:lpstr>
      <vt:lpstr>Sammanfattning av inkommit förslag </vt:lpstr>
      <vt:lpstr>Handläggning av ärendet och karta</vt:lpstr>
      <vt:lpstr>Fakta byggnaden som förslagsställaren hyr idag: </vt:lpstr>
      <vt:lpstr>Besiktning utförd 2018 av vår fastighetsavdelning</vt:lpstr>
      <vt:lpstr>Detaljplan Kviberg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/>
  <cp:lastModifiedBy/>
  <cp:revision>1</cp:revision>
  <dcterms:created xsi:type="dcterms:W3CDTF">2018-09-13T15:17:52Z</dcterms:created>
  <dcterms:modified xsi:type="dcterms:W3CDTF">2021-04-12T11:28:18Z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IntOfficeMacros">
    <vt:lpwstr>Disabled</vt:lpwstr>
  </property>
  <property fmtid="{D5CDD505-2E9C-101B-9397-08002B2CF9AE}" pid="3" name="SW_CustomTitle">
    <vt:lpwstr/>
  </property>
  <property fmtid="{D5CDD505-2E9C-101B-9397-08002B2CF9AE}" pid="4" name="ContentTypeId">
    <vt:lpwstr>0x0101008BC95C8209A41E4DAAD823DCE5F36B55</vt:lpwstr>
  </property>
</Properties>
</file>